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63" r:id="rId7"/>
    <p:sldId id="276" r:id="rId8"/>
    <p:sldId id="288" r:id="rId9"/>
    <p:sldId id="306" r:id="rId10"/>
    <p:sldId id="273" r:id="rId11"/>
    <p:sldId id="289" r:id="rId12"/>
    <p:sldId id="277" r:id="rId13"/>
    <p:sldId id="290" r:id="rId14"/>
    <p:sldId id="265" r:id="rId15"/>
    <p:sldId id="274" r:id="rId16"/>
    <p:sldId id="291" r:id="rId17"/>
    <p:sldId id="292" r:id="rId18"/>
    <p:sldId id="268" r:id="rId19"/>
    <p:sldId id="293" r:id="rId20"/>
    <p:sldId id="270" r:id="rId21"/>
    <p:sldId id="294" r:id="rId22"/>
    <p:sldId id="272" r:id="rId23"/>
    <p:sldId id="295" r:id="rId24"/>
    <p:sldId id="296" r:id="rId25"/>
    <p:sldId id="297" r:id="rId26"/>
    <p:sldId id="298" r:id="rId27"/>
    <p:sldId id="299" r:id="rId28"/>
    <p:sldId id="300" r:id="rId29"/>
    <p:sldId id="301" r:id="rId30"/>
    <p:sldId id="302" r:id="rId31"/>
    <p:sldId id="303" r:id="rId32"/>
    <p:sldId id="304" r:id="rId33"/>
    <p:sldId id="305"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55BF7-6BE7-4BD4-AD86-86470DC2FE0D}" v="331" dt="2018-06-03T12:10:58.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44" autoAdjust="0"/>
    <p:restoredTop sz="94660"/>
  </p:normalViewPr>
  <p:slideViewPr>
    <p:cSldViewPr snapToGrid="0">
      <p:cViewPr varScale="1">
        <p:scale>
          <a:sx n="51" d="100"/>
          <a:sy n="51" d="100"/>
        </p:scale>
        <p:origin x="72" y="2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3F4A-6389-468D-B9D3-B85B538659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017681-4C09-47DF-BC95-2E6FA313E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641D58-CD09-4410-BEF4-A8BA3841FFBF}"/>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5" name="Footer Placeholder 4">
            <a:extLst>
              <a:ext uri="{FF2B5EF4-FFF2-40B4-BE49-F238E27FC236}">
                <a16:creationId xmlns:a16="http://schemas.microsoft.com/office/drawing/2014/main" id="{3277E07B-435F-4C6E-85BC-28DAFA73E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B53F7-769B-4A7A-BAB4-2B66D83EAF77}"/>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248725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7B8D-F738-4665-8C76-7D9E760DDF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FEAD68-35B7-4A34-99D7-9296C36A4B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4147-28C3-440E-AA7C-D70EB65EA4EA}"/>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5" name="Footer Placeholder 4">
            <a:extLst>
              <a:ext uri="{FF2B5EF4-FFF2-40B4-BE49-F238E27FC236}">
                <a16:creationId xmlns:a16="http://schemas.microsoft.com/office/drawing/2014/main" id="{F6847877-8AC9-4635-A3C8-60C8AFD2B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0BC7F-EDEA-4A3A-9C81-89BDF5EC14A6}"/>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175170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0FDFD-4FE5-44E0-B4A4-AAC3D8BDC4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D39E4-CC78-4EEA-BC29-A2087BA89E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9CCED-1797-4479-A024-391EE91E9770}"/>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5" name="Footer Placeholder 4">
            <a:extLst>
              <a:ext uri="{FF2B5EF4-FFF2-40B4-BE49-F238E27FC236}">
                <a16:creationId xmlns:a16="http://schemas.microsoft.com/office/drawing/2014/main" id="{1B76427A-938F-47AA-BB3C-273261A29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846ED-92DC-4B33-B163-A8296D9BF3D6}"/>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423384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D815-CAC8-4FA9-AF36-DEC26785E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DA5DB-F9D3-45EE-966B-FD1A8DF3DA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B1B87-DCA4-4304-9FBA-C548FC1A2052}"/>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5" name="Footer Placeholder 4">
            <a:extLst>
              <a:ext uri="{FF2B5EF4-FFF2-40B4-BE49-F238E27FC236}">
                <a16:creationId xmlns:a16="http://schemas.microsoft.com/office/drawing/2014/main" id="{7F93BC40-3C39-4E35-91A1-E57A43F3B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C7A37-4045-4A06-9CBD-256BE9D0D029}"/>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97779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7DFB-6218-4B5F-BE92-8F984C9FC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B0E9CD-055B-473E-853D-CFFB7F811E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DEAF58-C40E-448F-B7C0-DDEBD5F28E02}"/>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5" name="Footer Placeholder 4">
            <a:extLst>
              <a:ext uri="{FF2B5EF4-FFF2-40B4-BE49-F238E27FC236}">
                <a16:creationId xmlns:a16="http://schemas.microsoft.com/office/drawing/2014/main" id="{E9A82B1D-012E-4308-9B8B-048AA75D8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1CDF9-5FE6-48D3-AE7A-02781D742B0E}"/>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22194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A4C1-1DE2-4605-AD36-60842FF3D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E76B6-0502-4E64-AF4A-63FBD12A2C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AC82F-1D4C-4BA8-9983-6DF970E5AC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E06570-9984-433F-97F8-CBC77D00131D}"/>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6" name="Footer Placeholder 5">
            <a:extLst>
              <a:ext uri="{FF2B5EF4-FFF2-40B4-BE49-F238E27FC236}">
                <a16:creationId xmlns:a16="http://schemas.microsoft.com/office/drawing/2014/main" id="{95BD7AC2-0921-4811-B767-8B53416B5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41039-62C2-4563-B512-2B20CC447743}"/>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394600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9811-EC05-4875-8FB5-62684F4C9D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A347E-9A28-42EB-94FE-20ED3D22B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B3BA5B-2F66-49EA-B3BA-0AA231E5DD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5463AC-501D-49C2-8CAA-393BFEE89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88D342-44EF-40C9-A442-9226107122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FE462-5B6E-44C8-B168-EE42F56F1FB7}"/>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8" name="Footer Placeholder 7">
            <a:extLst>
              <a:ext uri="{FF2B5EF4-FFF2-40B4-BE49-F238E27FC236}">
                <a16:creationId xmlns:a16="http://schemas.microsoft.com/office/drawing/2014/main" id="{A3CB3347-49D1-4D61-AB09-A964E383E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09973-FA4A-409A-BFD4-FDB47A95C0D5}"/>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33507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2316-E713-47C5-98B2-D76D531EC4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136644-15D9-4686-AEBC-82873E1888FF}"/>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4" name="Footer Placeholder 3">
            <a:extLst>
              <a:ext uri="{FF2B5EF4-FFF2-40B4-BE49-F238E27FC236}">
                <a16:creationId xmlns:a16="http://schemas.microsoft.com/office/drawing/2014/main" id="{9521CDA1-B208-4C25-9B4B-0F13A9439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704FC0-F924-4B71-93FC-C8B39A60FFC4}"/>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123714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F9037-A09B-4D43-9D90-2CD91EE2E824}"/>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3" name="Footer Placeholder 2">
            <a:extLst>
              <a:ext uri="{FF2B5EF4-FFF2-40B4-BE49-F238E27FC236}">
                <a16:creationId xmlns:a16="http://schemas.microsoft.com/office/drawing/2014/main" id="{464D2144-EE2F-4410-B5F3-1F717E190D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03902E-D449-400A-90CA-D6AFF7AA76A9}"/>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75518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8C47-93B3-4EE0-B2AB-E6C34F1D0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C41AD-C798-4E96-83FF-BF021B721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0D49B9-38AD-4B8B-A258-47FCF34BF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927CA2-A698-453A-A5E6-4184384BC473}"/>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6" name="Footer Placeholder 5">
            <a:extLst>
              <a:ext uri="{FF2B5EF4-FFF2-40B4-BE49-F238E27FC236}">
                <a16:creationId xmlns:a16="http://schemas.microsoft.com/office/drawing/2014/main" id="{982151AF-23E1-4F50-893E-3C12B8431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FC7D2-B35A-44FB-B411-BD3AFA265A81}"/>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394403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6291-D0D8-487A-A7CA-F175D9EEF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F46005-3CBA-4933-8CE6-A11B8615F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3D570-31E9-4D4D-8A5C-E9BE5731B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A7920E-5683-4365-9759-6F5BEB593E20}"/>
              </a:ext>
            </a:extLst>
          </p:cNvPr>
          <p:cNvSpPr>
            <a:spLocks noGrp="1"/>
          </p:cNvSpPr>
          <p:nvPr>
            <p:ph type="dt" sz="half" idx="10"/>
          </p:nvPr>
        </p:nvSpPr>
        <p:spPr/>
        <p:txBody>
          <a:bodyPr/>
          <a:lstStyle/>
          <a:p>
            <a:fld id="{B128E6B3-5AF3-4731-BCBE-FF7FA672254D}" type="datetimeFigureOut">
              <a:rPr lang="en-US" smtClean="0"/>
              <a:t>6/2/2018</a:t>
            </a:fld>
            <a:endParaRPr lang="en-US"/>
          </a:p>
        </p:txBody>
      </p:sp>
      <p:sp>
        <p:nvSpPr>
          <p:cNvPr id="6" name="Footer Placeholder 5">
            <a:extLst>
              <a:ext uri="{FF2B5EF4-FFF2-40B4-BE49-F238E27FC236}">
                <a16:creationId xmlns:a16="http://schemas.microsoft.com/office/drawing/2014/main" id="{327071AC-324D-4828-A139-D219C1F6B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8059B-C27C-42C1-81E5-8640CA03EE33}"/>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203747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16DC4-21FF-4132-9891-FCB2BFBB4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76F39F-767B-44D6-8ECB-19428035D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08A4A-B4D9-4663-A87B-2650D0298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8E6B3-5AF3-4731-BCBE-FF7FA672254D}" type="datetimeFigureOut">
              <a:rPr lang="en-US" smtClean="0"/>
              <a:t>6/2/2018</a:t>
            </a:fld>
            <a:endParaRPr lang="en-US"/>
          </a:p>
        </p:txBody>
      </p:sp>
      <p:sp>
        <p:nvSpPr>
          <p:cNvPr id="5" name="Footer Placeholder 4">
            <a:extLst>
              <a:ext uri="{FF2B5EF4-FFF2-40B4-BE49-F238E27FC236}">
                <a16:creationId xmlns:a16="http://schemas.microsoft.com/office/drawing/2014/main" id="{B6B90292-6B88-46A7-884B-419215ED2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DADDB-77D0-41F7-B215-76BCE58BC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A9D20-6EBE-4C57-9D69-ABF648DAA115}" type="slidenum">
              <a:rPr lang="en-US" smtClean="0"/>
              <a:t>‹#›</a:t>
            </a:fld>
            <a:endParaRPr lang="en-US"/>
          </a:p>
        </p:txBody>
      </p:sp>
    </p:spTree>
    <p:extLst>
      <p:ext uri="{BB962C8B-B14F-4D97-AF65-F5344CB8AC3E}">
        <p14:creationId xmlns:p14="http://schemas.microsoft.com/office/powerpoint/2010/main" val="376771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0FC28-EE3B-4C0C-BA21-1063F3EAF448}"/>
              </a:ext>
            </a:extLst>
          </p:cNvPr>
          <p:cNvPicPr>
            <a:picLocks noChangeAspect="1"/>
          </p:cNvPicPr>
          <p:nvPr/>
        </p:nvPicPr>
        <p:blipFill rotWithShape="1">
          <a:blip r:embed="rId2"/>
          <a:srcRect l="1357" t="1319" r="895" b="19295"/>
          <a:stretch/>
        </p:blipFill>
        <p:spPr>
          <a:xfrm>
            <a:off x="0" y="-43758"/>
            <a:ext cx="12192000" cy="6901758"/>
          </a:xfrm>
          <a:prstGeom prst="rect">
            <a:avLst/>
          </a:prstGeom>
        </p:spPr>
      </p:pic>
      <p:sp>
        <p:nvSpPr>
          <p:cNvPr id="1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74A3D-673E-4A5B-85DE-E704F70EE478}"/>
              </a:ext>
            </a:extLst>
          </p:cNvPr>
          <p:cNvSpPr>
            <a:spLocks noGrp="1"/>
          </p:cNvSpPr>
          <p:nvPr>
            <p:ph type="ctrTitle"/>
          </p:nvPr>
        </p:nvSpPr>
        <p:spPr>
          <a:xfrm>
            <a:off x="0" y="5181600"/>
            <a:ext cx="12192000" cy="916745"/>
          </a:xfrm>
          <a:solidFill>
            <a:schemeClr val="tx1">
              <a:lumMod val="95000"/>
              <a:lumOff val="5000"/>
            </a:schemeClr>
          </a:solidFill>
        </p:spPr>
        <p:txBody>
          <a:bodyPr vert="horz" lIns="91440" tIns="45720" rIns="91440" bIns="45720" rtlCol="0" anchor="ctr">
            <a:normAutofit/>
          </a:bodyPr>
          <a:lstStyle/>
          <a:p>
            <a:r>
              <a:rPr lang="en-US" sz="5400" b="1" dirty="0">
                <a:solidFill>
                  <a:srgbClr val="FFFFFF"/>
                </a:solidFill>
                <a:latin typeface="Century Gothic" panose="020B0502020202020204" pitchFamily="34" charset="0"/>
              </a:rPr>
              <a:t>God Provides Himself a King – Part 3</a:t>
            </a:r>
          </a:p>
        </p:txBody>
      </p:sp>
    </p:spTree>
    <p:extLst>
      <p:ext uri="{BB962C8B-B14F-4D97-AF65-F5344CB8AC3E}">
        <p14:creationId xmlns:p14="http://schemas.microsoft.com/office/powerpoint/2010/main" val="169196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943-8BD2-4A9C-9098-8749A59F8FE4}"/>
              </a:ext>
            </a:extLst>
          </p:cNvPr>
          <p:cNvSpPr>
            <a:spLocks noGrp="1"/>
          </p:cNvSpPr>
          <p:nvPr>
            <p:ph type="title"/>
          </p:nvPr>
        </p:nvSpPr>
        <p:spPr>
          <a:xfrm>
            <a:off x="573795" y="398175"/>
            <a:ext cx="10515600" cy="1325563"/>
          </a:xfrm>
        </p:spPr>
        <p:txBody>
          <a:bodyPr/>
          <a:lstStyle/>
          <a:p>
            <a:r>
              <a:rPr lang="en-US" b="1" dirty="0">
                <a:latin typeface="Century Gothic" panose="020B0502020202020204" pitchFamily="34" charset="0"/>
              </a:rPr>
              <a:t>A </a:t>
            </a:r>
            <a:r>
              <a:rPr lang="en-US" b="1" u="sng" dirty="0">
                <a:latin typeface="Century Gothic" panose="020B0502020202020204" pitchFamily="34" charset="0"/>
              </a:rPr>
              <a:t>Proven</a:t>
            </a:r>
            <a:r>
              <a:rPr lang="en-US" b="1" dirty="0">
                <a:latin typeface="Century Gothic" panose="020B0502020202020204" pitchFamily="34" charset="0"/>
              </a:rPr>
              <a:t> Minister.</a:t>
            </a:r>
          </a:p>
        </p:txBody>
      </p:sp>
      <p:sp>
        <p:nvSpPr>
          <p:cNvPr id="3" name="Content Placeholder 2">
            <a:extLst>
              <a:ext uri="{FF2B5EF4-FFF2-40B4-BE49-F238E27FC236}">
                <a16:creationId xmlns:a16="http://schemas.microsoft.com/office/drawing/2014/main" id="{CA88C239-F8C8-4C38-B2F9-642E32F31203}"/>
              </a:ext>
            </a:extLst>
          </p:cNvPr>
          <p:cNvSpPr>
            <a:spLocks noGrp="1"/>
          </p:cNvSpPr>
          <p:nvPr>
            <p:ph idx="1"/>
          </p:nvPr>
        </p:nvSpPr>
        <p:spPr>
          <a:xfrm>
            <a:off x="573795" y="1825625"/>
            <a:ext cx="10780005" cy="4351338"/>
          </a:xfrm>
        </p:spPr>
        <p:txBody>
          <a:bodyPr>
            <a:normAutofit/>
          </a:bodyPr>
          <a:lstStyle/>
          <a:p>
            <a:r>
              <a:rPr lang="en-US" sz="3200" dirty="0"/>
              <a:t>David has a rep!</a:t>
            </a:r>
          </a:p>
          <a:p>
            <a:pPr lvl="1"/>
            <a:r>
              <a:rPr lang="en-US" sz="3200" dirty="0"/>
              <a:t>A proven worshiper.</a:t>
            </a:r>
          </a:p>
          <a:p>
            <a:pPr lvl="1"/>
            <a:endParaRPr lang="en-US" sz="3200" dirty="0"/>
          </a:p>
        </p:txBody>
      </p:sp>
      <p:pic>
        <p:nvPicPr>
          <p:cNvPr id="4" name="Picture 3">
            <a:extLst>
              <a:ext uri="{FF2B5EF4-FFF2-40B4-BE49-F238E27FC236}">
                <a16:creationId xmlns:a16="http://schemas.microsoft.com/office/drawing/2014/main" id="{2DFD0AD7-B1F5-4F97-9114-AF0DBD5530FF}"/>
              </a:ext>
            </a:extLst>
          </p:cNvPr>
          <p:cNvPicPr>
            <a:picLocks noChangeAspect="1"/>
          </p:cNvPicPr>
          <p:nvPr/>
        </p:nvPicPr>
        <p:blipFill rotWithShape="1">
          <a:blip r:embed="rId2"/>
          <a:srcRect l="22920" t="3856" r="17733" b="3293"/>
          <a:stretch/>
        </p:blipFill>
        <p:spPr>
          <a:xfrm>
            <a:off x="6096000" y="0"/>
            <a:ext cx="6092328" cy="6858000"/>
          </a:xfrm>
          <a:prstGeom prst="rect">
            <a:avLst/>
          </a:prstGeom>
        </p:spPr>
      </p:pic>
    </p:spTree>
    <p:extLst>
      <p:ext uri="{BB962C8B-B14F-4D97-AF65-F5344CB8AC3E}">
        <p14:creationId xmlns:p14="http://schemas.microsoft.com/office/powerpoint/2010/main" val="414462145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5257800" cy="1325563"/>
          </a:xfrm>
        </p:spPr>
        <p:txBody>
          <a:bodyPr>
            <a:normAutofit fontScale="90000"/>
          </a:bodyPr>
          <a:lstStyle/>
          <a:p>
            <a:r>
              <a:rPr lang="en-US" b="1" dirty="0"/>
              <a:t>2 Samuel 23:1  </a:t>
            </a:r>
            <a:r>
              <a:rPr lang="en-US" dirty="0"/>
              <a:t>Now these be the last words of David. David the son of Jesse said, and the man who was raised up on high, the anointed of the God of Jacob, and the sweet psalmist of Israel, said, </a:t>
            </a:r>
            <a:endParaRPr lang="en-US" u="sng" dirty="0"/>
          </a:p>
        </p:txBody>
      </p:sp>
      <p:pic>
        <p:nvPicPr>
          <p:cNvPr id="3" name="Picture 2">
            <a:extLst>
              <a:ext uri="{FF2B5EF4-FFF2-40B4-BE49-F238E27FC236}">
                <a16:creationId xmlns:a16="http://schemas.microsoft.com/office/drawing/2014/main" id="{73B8B62F-3940-4BDC-93EC-2DDA0F79EAB5}"/>
              </a:ext>
            </a:extLst>
          </p:cNvPr>
          <p:cNvPicPr>
            <a:picLocks noChangeAspect="1"/>
          </p:cNvPicPr>
          <p:nvPr/>
        </p:nvPicPr>
        <p:blipFill>
          <a:blip r:embed="rId2"/>
          <a:stretch>
            <a:fillRect/>
          </a:stretch>
        </p:blipFill>
        <p:spPr>
          <a:xfrm>
            <a:off x="6921713" y="514350"/>
            <a:ext cx="4077834" cy="5920740"/>
          </a:xfrm>
          <a:prstGeom prst="rect">
            <a:avLst/>
          </a:prstGeom>
        </p:spPr>
      </p:pic>
    </p:spTree>
    <p:extLst>
      <p:ext uri="{BB962C8B-B14F-4D97-AF65-F5344CB8AC3E}">
        <p14:creationId xmlns:p14="http://schemas.microsoft.com/office/powerpoint/2010/main" val="39939945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b="1" dirty="0"/>
              <a:t>1 Chronicles 23:5  </a:t>
            </a:r>
            <a:r>
              <a:rPr lang="en-US" dirty="0"/>
              <a:t>Moreover four thousand were porters; and four thousand praised the LORD with the instruments which I made, said David, to praise therewith.</a:t>
            </a:r>
          </a:p>
        </p:txBody>
      </p:sp>
    </p:spTree>
    <p:extLst>
      <p:ext uri="{BB962C8B-B14F-4D97-AF65-F5344CB8AC3E}">
        <p14:creationId xmlns:p14="http://schemas.microsoft.com/office/powerpoint/2010/main" val="906461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7"/>
            <a:ext cx="7080738" cy="4687929"/>
          </a:xfrm>
        </p:spPr>
        <p:txBody>
          <a:bodyPr vert="horz" lIns="91440" tIns="45720" rIns="91440" bIns="45720" rtlCol="0" anchor="ctr">
            <a:normAutofit/>
          </a:bodyPr>
          <a:lstStyle/>
          <a:p>
            <a:pPr algn="ctr"/>
            <a:r>
              <a:rPr lang="en-US" sz="4600" b="1" dirty="0">
                <a:solidFill>
                  <a:schemeClr val="bg1">
                    <a:lumMod val="95000"/>
                    <a:lumOff val="5000"/>
                  </a:schemeClr>
                </a:solidFill>
                <a:latin typeface="Century Gothic" panose="020B0502020202020204" pitchFamily="34" charset="0"/>
              </a:rPr>
              <a:t>Our worship should</a:t>
            </a:r>
            <a:br>
              <a:rPr lang="en-US" sz="4600" b="1" dirty="0">
                <a:solidFill>
                  <a:schemeClr val="bg1">
                    <a:lumMod val="95000"/>
                    <a:lumOff val="5000"/>
                  </a:schemeClr>
                </a:solidFill>
                <a:latin typeface="Century Gothic" panose="020B0502020202020204" pitchFamily="34" charset="0"/>
              </a:rPr>
            </a:br>
            <a:r>
              <a:rPr lang="en-US" sz="4600" b="1" dirty="0">
                <a:solidFill>
                  <a:schemeClr val="bg1">
                    <a:lumMod val="95000"/>
                    <a:lumOff val="5000"/>
                  </a:schemeClr>
                </a:solidFill>
                <a:latin typeface="Century Gothic" panose="020B0502020202020204" pitchFamily="34" charset="0"/>
              </a:rPr>
              <a:t>be </a:t>
            </a:r>
            <a:r>
              <a:rPr lang="en-US" sz="4600" b="1" u="sng" dirty="0">
                <a:solidFill>
                  <a:schemeClr val="bg1">
                    <a:lumMod val="95000"/>
                    <a:lumOff val="5000"/>
                  </a:schemeClr>
                </a:solidFill>
                <a:latin typeface="Century Gothic" panose="020B0502020202020204" pitchFamily="34" charset="0"/>
              </a:rPr>
              <a:t>extravagant</a:t>
            </a:r>
            <a:r>
              <a:rPr lang="en-US" sz="4600" b="1" dirty="0">
                <a:solidFill>
                  <a:schemeClr val="bg1">
                    <a:lumMod val="95000"/>
                    <a:lumOff val="5000"/>
                  </a:schemeClr>
                </a:solidFill>
                <a:latin typeface="Century Gothic" panose="020B0502020202020204" pitchFamily="34" charset="0"/>
              </a:rPr>
              <a:t>. </a:t>
            </a:r>
            <a:br>
              <a:rPr lang="en-US" sz="4600" b="1" dirty="0">
                <a:solidFill>
                  <a:schemeClr val="bg1">
                    <a:lumMod val="95000"/>
                    <a:lumOff val="5000"/>
                  </a:schemeClr>
                </a:solidFill>
                <a:latin typeface="Century Gothic" panose="020B0502020202020204" pitchFamily="34" charset="0"/>
              </a:rPr>
            </a:br>
            <a:br>
              <a:rPr lang="en-US" sz="4600" b="1" dirty="0">
                <a:solidFill>
                  <a:schemeClr val="bg1">
                    <a:lumMod val="95000"/>
                    <a:lumOff val="5000"/>
                  </a:schemeClr>
                </a:solidFill>
                <a:latin typeface="Century Gothic" panose="020B0502020202020204" pitchFamily="34" charset="0"/>
              </a:rPr>
            </a:br>
            <a:r>
              <a:rPr lang="en-US" sz="4600" b="1" dirty="0">
                <a:solidFill>
                  <a:schemeClr val="bg1">
                    <a:lumMod val="95000"/>
                    <a:lumOff val="5000"/>
                  </a:schemeClr>
                </a:solidFill>
                <a:latin typeface="Century Gothic" panose="020B0502020202020204" pitchFamily="34" charset="0"/>
              </a:rPr>
              <a:t>God is </a:t>
            </a:r>
            <a:r>
              <a:rPr lang="en-US" sz="4600" b="1" u="sng" dirty="0">
                <a:solidFill>
                  <a:schemeClr val="bg1">
                    <a:lumMod val="95000"/>
                    <a:lumOff val="5000"/>
                  </a:schemeClr>
                </a:solidFill>
                <a:latin typeface="Century Gothic" panose="020B0502020202020204" pitchFamily="34" charset="0"/>
              </a:rPr>
              <a:t>worth</a:t>
            </a:r>
            <a:r>
              <a:rPr lang="en-US" sz="4600" b="1" dirty="0">
                <a:solidFill>
                  <a:schemeClr val="bg1">
                    <a:lumMod val="95000"/>
                    <a:lumOff val="5000"/>
                  </a:schemeClr>
                </a:solidFill>
                <a:latin typeface="Century Gothic" panose="020B0502020202020204" pitchFamily="34" charset="0"/>
              </a:rPr>
              <a:t> it. </a:t>
            </a:r>
          </a:p>
        </p:txBody>
      </p:sp>
    </p:spTree>
    <p:extLst>
      <p:ext uri="{BB962C8B-B14F-4D97-AF65-F5344CB8AC3E}">
        <p14:creationId xmlns:p14="http://schemas.microsoft.com/office/powerpoint/2010/main" val="128364765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943-8BD2-4A9C-9098-8749A59F8FE4}"/>
              </a:ext>
            </a:extLst>
          </p:cNvPr>
          <p:cNvSpPr>
            <a:spLocks noGrp="1"/>
          </p:cNvSpPr>
          <p:nvPr>
            <p:ph type="title"/>
          </p:nvPr>
        </p:nvSpPr>
        <p:spPr>
          <a:xfrm>
            <a:off x="573795" y="398175"/>
            <a:ext cx="10515600" cy="1325563"/>
          </a:xfrm>
        </p:spPr>
        <p:txBody>
          <a:bodyPr/>
          <a:lstStyle/>
          <a:p>
            <a:r>
              <a:rPr lang="en-US" b="1" dirty="0">
                <a:latin typeface="Century Gothic" panose="020B0502020202020204" pitchFamily="34" charset="0"/>
              </a:rPr>
              <a:t>A </a:t>
            </a:r>
            <a:r>
              <a:rPr lang="en-US" b="1" u="sng" dirty="0">
                <a:latin typeface="Century Gothic" panose="020B0502020202020204" pitchFamily="34" charset="0"/>
              </a:rPr>
              <a:t>Proven</a:t>
            </a:r>
            <a:r>
              <a:rPr lang="en-US" b="1" dirty="0">
                <a:latin typeface="Century Gothic" panose="020B0502020202020204" pitchFamily="34" charset="0"/>
              </a:rPr>
              <a:t> Minister.</a:t>
            </a:r>
          </a:p>
        </p:txBody>
      </p:sp>
      <p:sp>
        <p:nvSpPr>
          <p:cNvPr id="3" name="Content Placeholder 2">
            <a:extLst>
              <a:ext uri="{FF2B5EF4-FFF2-40B4-BE49-F238E27FC236}">
                <a16:creationId xmlns:a16="http://schemas.microsoft.com/office/drawing/2014/main" id="{CA88C239-F8C8-4C38-B2F9-642E32F31203}"/>
              </a:ext>
            </a:extLst>
          </p:cNvPr>
          <p:cNvSpPr>
            <a:spLocks noGrp="1"/>
          </p:cNvSpPr>
          <p:nvPr>
            <p:ph idx="1"/>
          </p:nvPr>
        </p:nvSpPr>
        <p:spPr>
          <a:xfrm>
            <a:off x="573795" y="1825625"/>
            <a:ext cx="10780005" cy="4351338"/>
          </a:xfrm>
        </p:spPr>
        <p:txBody>
          <a:bodyPr>
            <a:normAutofit/>
          </a:bodyPr>
          <a:lstStyle/>
          <a:p>
            <a:r>
              <a:rPr lang="en-US" sz="3200" dirty="0"/>
              <a:t>David has a rep!</a:t>
            </a:r>
          </a:p>
          <a:p>
            <a:pPr lvl="1"/>
            <a:r>
              <a:rPr lang="en-US" sz="3200" dirty="0"/>
              <a:t>A proven worshiper.</a:t>
            </a:r>
          </a:p>
          <a:p>
            <a:pPr lvl="1"/>
            <a:r>
              <a:rPr lang="en-US" sz="3200" dirty="0"/>
              <a:t>A proven man of war.</a:t>
            </a:r>
          </a:p>
          <a:p>
            <a:pPr lvl="1"/>
            <a:endParaRPr lang="en-US" sz="3200" dirty="0"/>
          </a:p>
        </p:txBody>
      </p:sp>
      <p:pic>
        <p:nvPicPr>
          <p:cNvPr id="4" name="Picture 3">
            <a:extLst>
              <a:ext uri="{FF2B5EF4-FFF2-40B4-BE49-F238E27FC236}">
                <a16:creationId xmlns:a16="http://schemas.microsoft.com/office/drawing/2014/main" id="{2DFD0AD7-B1F5-4F97-9114-AF0DBD5530FF}"/>
              </a:ext>
            </a:extLst>
          </p:cNvPr>
          <p:cNvPicPr>
            <a:picLocks noChangeAspect="1"/>
          </p:cNvPicPr>
          <p:nvPr/>
        </p:nvPicPr>
        <p:blipFill rotWithShape="1">
          <a:blip r:embed="rId2"/>
          <a:srcRect l="22920" t="3856" r="17733" b="3293"/>
          <a:stretch/>
        </p:blipFill>
        <p:spPr>
          <a:xfrm>
            <a:off x="6096000" y="0"/>
            <a:ext cx="6092328" cy="6858000"/>
          </a:xfrm>
          <a:prstGeom prst="rect">
            <a:avLst/>
          </a:prstGeom>
        </p:spPr>
      </p:pic>
    </p:spTree>
    <p:extLst>
      <p:ext uri="{BB962C8B-B14F-4D97-AF65-F5344CB8AC3E}">
        <p14:creationId xmlns:p14="http://schemas.microsoft.com/office/powerpoint/2010/main" val="227971265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b="1" dirty="0"/>
              <a:t>1 Samuel 17:34-35 </a:t>
            </a:r>
            <a:r>
              <a:rPr lang="en-US" dirty="0"/>
              <a:t>And David said unto Saul, Thy servant kept his father's sheep, and there came a lion, and a bear, and took a lamb out of the flock: 35  And I went out after him, and smote him, and delivered it out of his mouth: and when he arose against me, I caught him by his beard, and smote him, and slew him.</a:t>
            </a:r>
          </a:p>
        </p:txBody>
      </p:sp>
    </p:spTree>
    <p:extLst>
      <p:ext uri="{BB962C8B-B14F-4D97-AF65-F5344CB8AC3E}">
        <p14:creationId xmlns:p14="http://schemas.microsoft.com/office/powerpoint/2010/main" val="232620919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943-8BD2-4A9C-9098-8749A59F8FE4}"/>
              </a:ext>
            </a:extLst>
          </p:cNvPr>
          <p:cNvSpPr>
            <a:spLocks noGrp="1"/>
          </p:cNvSpPr>
          <p:nvPr>
            <p:ph type="title"/>
          </p:nvPr>
        </p:nvSpPr>
        <p:spPr>
          <a:xfrm>
            <a:off x="573795" y="398175"/>
            <a:ext cx="10515600" cy="1325563"/>
          </a:xfrm>
        </p:spPr>
        <p:txBody>
          <a:bodyPr/>
          <a:lstStyle/>
          <a:p>
            <a:r>
              <a:rPr lang="en-US" b="1" dirty="0">
                <a:latin typeface="Century Gothic" panose="020B0502020202020204" pitchFamily="34" charset="0"/>
              </a:rPr>
              <a:t>A </a:t>
            </a:r>
            <a:r>
              <a:rPr lang="en-US" b="1" u="sng" dirty="0">
                <a:latin typeface="Century Gothic" panose="020B0502020202020204" pitchFamily="34" charset="0"/>
              </a:rPr>
              <a:t>Proven</a:t>
            </a:r>
            <a:r>
              <a:rPr lang="en-US" b="1" dirty="0">
                <a:latin typeface="Century Gothic" panose="020B0502020202020204" pitchFamily="34" charset="0"/>
              </a:rPr>
              <a:t> Minister.</a:t>
            </a:r>
          </a:p>
        </p:txBody>
      </p:sp>
      <p:sp>
        <p:nvSpPr>
          <p:cNvPr id="3" name="Content Placeholder 2">
            <a:extLst>
              <a:ext uri="{FF2B5EF4-FFF2-40B4-BE49-F238E27FC236}">
                <a16:creationId xmlns:a16="http://schemas.microsoft.com/office/drawing/2014/main" id="{CA88C239-F8C8-4C38-B2F9-642E32F31203}"/>
              </a:ext>
            </a:extLst>
          </p:cNvPr>
          <p:cNvSpPr>
            <a:spLocks noGrp="1"/>
          </p:cNvSpPr>
          <p:nvPr>
            <p:ph idx="1"/>
          </p:nvPr>
        </p:nvSpPr>
        <p:spPr>
          <a:xfrm>
            <a:off x="573795" y="1825625"/>
            <a:ext cx="10780005" cy="4351338"/>
          </a:xfrm>
        </p:spPr>
        <p:txBody>
          <a:bodyPr>
            <a:normAutofit/>
          </a:bodyPr>
          <a:lstStyle/>
          <a:p>
            <a:r>
              <a:rPr lang="en-US" sz="3200" dirty="0"/>
              <a:t>David has a rep!</a:t>
            </a:r>
          </a:p>
          <a:p>
            <a:pPr lvl="1"/>
            <a:r>
              <a:rPr lang="en-US" sz="3200" dirty="0"/>
              <a:t>A proven worshiper.</a:t>
            </a:r>
          </a:p>
          <a:p>
            <a:pPr lvl="1"/>
            <a:r>
              <a:rPr lang="en-US" sz="3200" dirty="0"/>
              <a:t>A proven man of war.</a:t>
            </a:r>
          </a:p>
          <a:p>
            <a:pPr lvl="1"/>
            <a:r>
              <a:rPr lang="en-US" sz="3200" dirty="0"/>
              <a:t>A proven man of wisdom.</a:t>
            </a:r>
          </a:p>
          <a:p>
            <a:pPr lvl="1"/>
            <a:endParaRPr lang="en-US" sz="3200" dirty="0"/>
          </a:p>
          <a:p>
            <a:pPr lvl="1"/>
            <a:endParaRPr lang="en-US" sz="3200" dirty="0"/>
          </a:p>
        </p:txBody>
      </p:sp>
      <p:pic>
        <p:nvPicPr>
          <p:cNvPr id="4" name="Picture 3">
            <a:extLst>
              <a:ext uri="{FF2B5EF4-FFF2-40B4-BE49-F238E27FC236}">
                <a16:creationId xmlns:a16="http://schemas.microsoft.com/office/drawing/2014/main" id="{2DFD0AD7-B1F5-4F97-9114-AF0DBD5530FF}"/>
              </a:ext>
            </a:extLst>
          </p:cNvPr>
          <p:cNvPicPr>
            <a:picLocks noChangeAspect="1"/>
          </p:cNvPicPr>
          <p:nvPr/>
        </p:nvPicPr>
        <p:blipFill rotWithShape="1">
          <a:blip r:embed="rId2"/>
          <a:srcRect l="22920" t="3856" r="17733" b="3293"/>
          <a:stretch/>
        </p:blipFill>
        <p:spPr>
          <a:xfrm>
            <a:off x="6096000" y="0"/>
            <a:ext cx="6092328" cy="6858000"/>
          </a:xfrm>
          <a:prstGeom prst="rect">
            <a:avLst/>
          </a:prstGeom>
        </p:spPr>
      </p:pic>
    </p:spTree>
    <p:extLst>
      <p:ext uri="{BB962C8B-B14F-4D97-AF65-F5344CB8AC3E}">
        <p14:creationId xmlns:p14="http://schemas.microsoft.com/office/powerpoint/2010/main" val="248308217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968990" cy="1325563"/>
          </a:xfrm>
        </p:spPr>
        <p:txBody>
          <a:bodyPr>
            <a:normAutofit fontScale="90000"/>
          </a:bodyPr>
          <a:lstStyle/>
          <a:p>
            <a:r>
              <a:rPr lang="en-US" b="1" dirty="0"/>
              <a:t>Ephesians 5:15-16 </a:t>
            </a:r>
            <a:r>
              <a:rPr lang="en-US" dirty="0"/>
              <a:t>See then that ye walk circumspectly, not as fools, but as wise, 16  Redeeming the time, because the days are evil.</a:t>
            </a:r>
          </a:p>
        </p:txBody>
      </p:sp>
    </p:spTree>
    <p:extLst>
      <p:ext uri="{BB962C8B-B14F-4D97-AF65-F5344CB8AC3E}">
        <p14:creationId xmlns:p14="http://schemas.microsoft.com/office/powerpoint/2010/main" val="394090859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943-8BD2-4A9C-9098-8749A59F8FE4}"/>
              </a:ext>
            </a:extLst>
          </p:cNvPr>
          <p:cNvSpPr>
            <a:spLocks noGrp="1"/>
          </p:cNvSpPr>
          <p:nvPr>
            <p:ph type="title"/>
          </p:nvPr>
        </p:nvSpPr>
        <p:spPr>
          <a:xfrm>
            <a:off x="573795" y="398175"/>
            <a:ext cx="10515600" cy="1325563"/>
          </a:xfrm>
        </p:spPr>
        <p:txBody>
          <a:bodyPr/>
          <a:lstStyle/>
          <a:p>
            <a:r>
              <a:rPr lang="en-US" b="1" dirty="0">
                <a:latin typeface="Century Gothic" panose="020B0502020202020204" pitchFamily="34" charset="0"/>
              </a:rPr>
              <a:t>A </a:t>
            </a:r>
            <a:r>
              <a:rPr lang="en-US" b="1" u="sng" dirty="0">
                <a:latin typeface="Century Gothic" panose="020B0502020202020204" pitchFamily="34" charset="0"/>
              </a:rPr>
              <a:t>Proven</a:t>
            </a:r>
            <a:r>
              <a:rPr lang="en-US" b="1" dirty="0">
                <a:latin typeface="Century Gothic" panose="020B0502020202020204" pitchFamily="34" charset="0"/>
              </a:rPr>
              <a:t> Minister.</a:t>
            </a:r>
          </a:p>
        </p:txBody>
      </p:sp>
      <p:sp>
        <p:nvSpPr>
          <p:cNvPr id="3" name="Content Placeholder 2">
            <a:extLst>
              <a:ext uri="{FF2B5EF4-FFF2-40B4-BE49-F238E27FC236}">
                <a16:creationId xmlns:a16="http://schemas.microsoft.com/office/drawing/2014/main" id="{CA88C239-F8C8-4C38-B2F9-642E32F31203}"/>
              </a:ext>
            </a:extLst>
          </p:cNvPr>
          <p:cNvSpPr>
            <a:spLocks noGrp="1"/>
          </p:cNvSpPr>
          <p:nvPr>
            <p:ph idx="1"/>
          </p:nvPr>
        </p:nvSpPr>
        <p:spPr>
          <a:xfrm>
            <a:off x="573795" y="1825625"/>
            <a:ext cx="10780005" cy="4351338"/>
          </a:xfrm>
        </p:spPr>
        <p:txBody>
          <a:bodyPr>
            <a:normAutofit/>
          </a:bodyPr>
          <a:lstStyle/>
          <a:p>
            <a:r>
              <a:rPr lang="en-US" sz="3200" dirty="0"/>
              <a:t>David has a rep!</a:t>
            </a:r>
          </a:p>
          <a:p>
            <a:pPr lvl="1"/>
            <a:r>
              <a:rPr lang="en-US" sz="3200" dirty="0"/>
              <a:t>A proven worshiper.</a:t>
            </a:r>
          </a:p>
          <a:p>
            <a:pPr lvl="1"/>
            <a:r>
              <a:rPr lang="en-US" sz="3200" dirty="0"/>
              <a:t>A proven man of war.</a:t>
            </a:r>
          </a:p>
          <a:p>
            <a:pPr lvl="1"/>
            <a:r>
              <a:rPr lang="en-US" sz="3200" dirty="0"/>
              <a:t>A proven man of wisdom.</a:t>
            </a:r>
          </a:p>
          <a:p>
            <a:pPr lvl="1"/>
            <a:r>
              <a:rPr lang="en-US" sz="3200" dirty="0"/>
              <a:t>A proven man of beauty.</a:t>
            </a:r>
          </a:p>
          <a:p>
            <a:pPr lvl="1"/>
            <a:r>
              <a:rPr lang="en-US" sz="3200" dirty="0"/>
              <a:t>A proven walk with God.</a:t>
            </a:r>
          </a:p>
          <a:p>
            <a:pPr lvl="1"/>
            <a:endParaRPr lang="en-US" sz="3200" dirty="0"/>
          </a:p>
          <a:p>
            <a:pPr lvl="1"/>
            <a:endParaRPr lang="en-US" sz="3200" dirty="0"/>
          </a:p>
        </p:txBody>
      </p:sp>
      <p:pic>
        <p:nvPicPr>
          <p:cNvPr id="4" name="Picture 3">
            <a:extLst>
              <a:ext uri="{FF2B5EF4-FFF2-40B4-BE49-F238E27FC236}">
                <a16:creationId xmlns:a16="http://schemas.microsoft.com/office/drawing/2014/main" id="{2DFD0AD7-B1F5-4F97-9114-AF0DBD5530FF}"/>
              </a:ext>
            </a:extLst>
          </p:cNvPr>
          <p:cNvPicPr>
            <a:picLocks noChangeAspect="1"/>
          </p:cNvPicPr>
          <p:nvPr/>
        </p:nvPicPr>
        <p:blipFill rotWithShape="1">
          <a:blip r:embed="rId2"/>
          <a:srcRect l="22920" t="3856" r="17733" b="3293"/>
          <a:stretch/>
        </p:blipFill>
        <p:spPr>
          <a:xfrm>
            <a:off x="6096000" y="0"/>
            <a:ext cx="6092328" cy="6858000"/>
          </a:xfrm>
          <a:prstGeom prst="rect">
            <a:avLst/>
          </a:prstGeom>
        </p:spPr>
      </p:pic>
    </p:spTree>
    <p:extLst>
      <p:ext uri="{BB962C8B-B14F-4D97-AF65-F5344CB8AC3E}">
        <p14:creationId xmlns:p14="http://schemas.microsoft.com/office/powerpoint/2010/main" val="205647019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b="1" dirty="0"/>
              <a:t>1 Samuel 18:12-15 </a:t>
            </a:r>
            <a:r>
              <a:rPr lang="en-US" dirty="0"/>
              <a:t>And </a:t>
            </a:r>
            <a:r>
              <a:rPr lang="en-US" u="sng" dirty="0"/>
              <a:t>Saul was afraid of David, because the LORD was with him</a:t>
            </a:r>
            <a:r>
              <a:rPr lang="en-US" dirty="0"/>
              <a:t>, and was departed from Saul. 13  Therefore Saul removed him from him, and made him his captain over a thousand; and he went out and came in before the people. 14  And David behaved himself wisely in all his ways; and the LORD was with him. 15  Wherefore when Saul saw that he behaved himself very wisely, he was afraid of him. </a:t>
            </a:r>
          </a:p>
        </p:txBody>
      </p:sp>
    </p:spTree>
    <p:extLst>
      <p:ext uri="{BB962C8B-B14F-4D97-AF65-F5344CB8AC3E}">
        <p14:creationId xmlns:p14="http://schemas.microsoft.com/office/powerpoint/2010/main" val="23894120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7B5487C-DB1B-4EA0-8167-D833DCC34E55}"/>
              </a:ext>
            </a:extLst>
          </p:cNvPr>
          <p:cNvPicPr>
            <a:picLocks noChangeAspect="1"/>
          </p:cNvPicPr>
          <p:nvPr/>
        </p:nvPicPr>
        <p:blipFill rotWithShape="1">
          <a:blip r:embed="rId2"/>
          <a:srcRect t="30602" r="2" b="20227"/>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9A9959C2-CE39-4DE5-9535-58C473BCC767}"/>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An </a:t>
            </a:r>
            <a:r>
              <a:rPr lang="en-US" b="1" u="sng" dirty="0">
                <a:solidFill>
                  <a:srgbClr val="FFFFFF"/>
                </a:solidFill>
                <a:latin typeface="Century Gothic" panose="020B0502020202020204" pitchFamily="34" charset="0"/>
              </a:rPr>
              <a:t>Evil</a:t>
            </a:r>
            <a:r>
              <a:rPr lang="en-US" b="1" dirty="0">
                <a:solidFill>
                  <a:srgbClr val="FFFFFF"/>
                </a:solidFill>
                <a:latin typeface="Century Gothic" panose="020B0502020202020204" pitchFamily="34" charset="0"/>
              </a:rPr>
              <a:t> Spirit.</a:t>
            </a:r>
          </a:p>
        </p:txBody>
      </p:sp>
      <p:sp>
        <p:nvSpPr>
          <p:cNvPr id="3" name="Content Placeholder 2">
            <a:extLst>
              <a:ext uri="{FF2B5EF4-FFF2-40B4-BE49-F238E27FC236}">
                <a16:creationId xmlns:a16="http://schemas.microsoft.com/office/drawing/2014/main" id="{D9A14047-9143-4C5F-A6F2-5FEC47FDDA28}"/>
              </a:ext>
            </a:extLst>
          </p:cNvPr>
          <p:cNvSpPr>
            <a:spLocks noGrp="1"/>
          </p:cNvSpPr>
          <p:nvPr>
            <p:ph idx="1"/>
          </p:nvPr>
        </p:nvSpPr>
        <p:spPr>
          <a:xfrm>
            <a:off x="7668285" y="434566"/>
            <a:ext cx="4119327" cy="6101700"/>
          </a:xfrm>
        </p:spPr>
        <p:txBody>
          <a:bodyPr anchor="ctr">
            <a:normAutofit/>
          </a:bodyPr>
          <a:lstStyle/>
          <a:p>
            <a:r>
              <a:rPr lang="en-US" sz="4400" b="1" dirty="0">
                <a:solidFill>
                  <a:schemeClr val="bg1"/>
                </a:solidFill>
                <a:latin typeface="Code Bold" panose="020B0604020202020204" pitchFamily="50" charset="0"/>
                <a:ea typeface="+mj-ea"/>
                <a:cs typeface="+mj-cs"/>
              </a:rPr>
              <a:t>You are submitted to one of two authorities.</a:t>
            </a:r>
            <a:endParaRPr lang="en-US" sz="3200" dirty="0">
              <a:solidFill>
                <a:schemeClr val="bg1"/>
              </a:solidFill>
            </a:endParaRPr>
          </a:p>
        </p:txBody>
      </p:sp>
    </p:spTree>
    <p:extLst>
      <p:ext uri="{BB962C8B-B14F-4D97-AF65-F5344CB8AC3E}">
        <p14:creationId xmlns:p14="http://schemas.microsoft.com/office/powerpoint/2010/main" val="27544654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Autofit/>
          </a:bodyPr>
          <a:lstStyle/>
          <a:p>
            <a:r>
              <a:rPr lang="en-US" sz="3600" b="1" dirty="0"/>
              <a:t>Genesis 26:28  </a:t>
            </a:r>
            <a:r>
              <a:rPr lang="en-US" sz="3600" dirty="0"/>
              <a:t>And they said, </a:t>
            </a:r>
            <a:r>
              <a:rPr lang="en-US" sz="3600" u="sng" dirty="0"/>
              <a:t>We saw certainly that the LORD was with thee</a:t>
            </a:r>
            <a:r>
              <a:rPr lang="en-US" sz="3600" dirty="0"/>
              <a:t>: and we said, Let there be now an oath betwixt us, even betwixt us and thee, and let us make a covenant with thee; </a:t>
            </a:r>
            <a:br>
              <a:rPr lang="en-US" sz="3600" dirty="0"/>
            </a:br>
            <a:r>
              <a:rPr lang="en-US" sz="3600" b="1" dirty="0"/>
              <a:t>Genesis 39:2-3  </a:t>
            </a:r>
            <a:r>
              <a:rPr lang="en-US" sz="3600" dirty="0"/>
              <a:t>And the </a:t>
            </a:r>
            <a:r>
              <a:rPr lang="en-US" sz="3600" u="sng" dirty="0"/>
              <a:t>LORD was with Joseph</a:t>
            </a:r>
            <a:r>
              <a:rPr lang="en-US" sz="3600" dirty="0"/>
              <a:t>, and he was a prosperous man; and he was in the house of his master the Egyptian. 3 And </a:t>
            </a:r>
            <a:r>
              <a:rPr lang="en-US" sz="3600" u="sng" dirty="0"/>
              <a:t>his master saw that the LORD was with him, and that the LORD made all that he did to prosper in his hand. </a:t>
            </a:r>
            <a:br>
              <a:rPr lang="en-US" sz="3600" u="sng" dirty="0"/>
            </a:br>
            <a:r>
              <a:rPr lang="en-US" sz="3600" b="1" dirty="0"/>
              <a:t>Genesis 39:23  </a:t>
            </a:r>
            <a:r>
              <a:rPr lang="en-US" sz="3600" dirty="0"/>
              <a:t>The keeper of the prison looked not to any thing that was under his hand; </a:t>
            </a:r>
            <a:r>
              <a:rPr lang="en-US" sz="3600" u="sng" dirty="0"/>
              <a:t>because the LORD was with him, and that which he did, the LORD made it to prosper. </a:t>
            </a:r>
          </a:p>
        </p:txBody>
      </p:sp>
    </p:spTree>
    <p:extLst>
      <p:ext uri="{BB962C8B-B14F-4D97-AF65-F5344CB8AC3E}">
        <p14:creationId xmlns:p14="http://schemas.microsoft.com/office/powerpoint/2010/main" val="301485924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Autofit/>
          </a:bodyPr>
          <a:lstStyle/>
          <a:p>
            <a:r>
              <a:rPr lang="en-US" sz="4000" b="1" dirty="0"/>
              <a:t>Joshua 3:7  </a:t>
            </a:r>
            <a:r>
              <a:rPr lang="en-US" sz="4000" dirty="0"/>
              <a:t>And the LORD said unto Joshua, This day will I begin to magnify thee in the sight of all Israel, that they may know that, </a:t>
            </a:r>
            <a:r>
              <a:rPr lang="en-US" sz="4000" u="sng" dirty="0"/>
              <a:t>as I was with Moses, so I will be with thee. </a:t>
            </a:r>
            <a:br>
              <a:rPr lang="en-US" sz="4000" dirty="0"/>
            </a:br>
            <a:r>
              <a:rPr lang="en-US" sz="4000" b="1" dirty="0"/>
              <a:t>Joshua 6:27  </a:t>
            </a:r>
            <a:r>
              <a:rPr lang="en-US" sz="4000" dirty="0"/>
              <a:t>So </a:t>
            </a:r>
            <a:r>
              <a:rPr lang="en-US" sz="4000" u="sng" dirty="0"/>
              <a:t>the LORD was with Joshua</a:t>
            </a:r>
            <a:r>
              <a:rPr lang="en-US" sz="4000" dirty="0"/>
              <a:t>; and his fame was noised throughout all the country. </a:t>
            </a:r>
          </a:p>
        </p:txBody>
      </p:sp>
    </p:spTree>
    <p:extLst>
      <p:ext uri="{BB962C8B-B14F-4D97-AF65-F5344CB8AC3E}">
        <p14:creationId xmlns:p14="http://schemas.microsoft.com/office/powerpoint/2010/main" val="337321933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Autofit/>
          </a:bodyPr>
          <a:lstStyle/>
          <a:p>
            <a:r>
              <a:rPr lang="en-US" sz="4000" b="1" dirty="0"/>
              <a:t>Judges 2:18  </a:t>
            </a:r>
            <a:r>
              <a:rPr lang="en-US" sz="4000" dirty="0"/>
              <a:t>And </a:t>
            </a:r>
            <a:r>
              <a:rPr lang="en-US" sz="4000" u="sng" dirty="0"/>
              <a:t>when the LORD raised them up judges, then the LORD was with the judge</a:t>
            </a:r>
            <a:r>
              <a:rPr lang="en-US" sz="4000" dirty="0"/>
              <a:t>, and delivered them out of the hand of their enemies all the days of the judge: for it repented the LORD because of their groanings by reason of them that oppressed them and vexed them. </a:t>
            </a:r>
            <a:br>
              <a:rPr lang="en-US" sz="4000" dirty="0"/>
            </a:br>
            <a:r>
              <a:rPr lang="en-US" sz="4000" b="1" dirty="0"/>
              <a:t>1 Samuel 3:19  </a:t>
            </a:r>
            <a:r>
              <a:rPr lang="en-US" sz="4000" dirty="0"/>
              <a:t>And </a:t>
            </a:r>
            <a:r>
              <a:rPr lang="en-US" sz="4000" u="sng" dirty="0"/>
              <a:t>Samuel grew, and the LORD was with him</a:t>
            </a:r>
            <a:r>
              <a:rPr lang="en-US" sz="4000" dirty="0"/>
              <a:t>, and did let none of his words fall to the ground. </a:t>
            </a:r>
          </a:p>
        </p:txBody>
      </p:sp>
    </p:spTree>
    <p:extLst>
      <p:ext uri="{BB962C8B-B14F-4D97-AF65-F5344CB8AC3E}">
        <p14:creationId xmlns:p14="http://schemas.microsoft.com/office/powerpoint/2010/main" val="339340626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943-8BD2-4A9C-9098-8749A59F8FE4}"/>
              </a:ext>
            </a:extLst>
          </p:cNvPr>
          <p:cNvSpPr>
            <a:spLocks noGrp="1"/>
          </p:cNvSpPr>
          <p:nvPr>
            <p:ph type="title"/>
          </p:nvPr>
        </p:nvSpPr>
        <p:spPr>
          <a:xfrm>
            <a:off x="573795" y="398175"/>
            <a:ext cx="10515600" cy="1325563"/>
          </a:xfrm>
        </p:spPr>
        <p:txBody>
          <a:bodyPr/>
          <a:lstStyle/>
          <a:p>
            <a:r>
              <a:rPr lang="en-US" b="1" dirty="0">
                <a:latin typeface="Century Gothic" panose="020B0502020202020204" pitchFamily="34" charset="0"/>
              </a:rPr>
              <a:t>A </a:t>
            </a:r>
            <a:r>
              <a:rPr lang="en-US" b="1" u="sng" dirty="0">
                <a:latin typeface="Century Gothic" panose="020B0502020202020204" pitchFamily="34" charset="0"/>
              </a:rPr>
              <a:t>Proven</a:t>
            </a:r>
            <a:r>
              <a:rPr lang="en-US" b="1" dirty="0">
                <a:latin typeface="Century Gothic" panose="020B0502020202020204" pitchFamily="34" charset="0"/>
              </a:rPr>
              <a:t> Minister.</a:t>
            </a:r>
          </a:p>
        </p:txBody>
      </p:sp>
      <p:sp>
        <p:nvSpPr>
          <p:cNvPr id="3" name="Content Placeholder 2">
            <a:extLst>
              <a:ext uri="{FF2B5EF4-FFF2-40B4-BE49-F238E27FC236}">
                <a16:creationId xmlns:a16="http://schemas.microsoft.com/office/drawing/2014/main" id="{CA88C239-F8C8-4C38-B2F9-642E32F31203}"/>
              </a:ext>
            </a:extLst>
          </p:cNvPr>
          <p:cNvSpPr>
            <a:spLocks noGrp="1"/>
          </p:cNvSpPr>
          <p:nvPr>
            <p:ph idx="1"/>
          </p:nvPr>
        </p:nvSpPr>
        <p:spPr>
          <a:xfrm>
            <a:off x="573795" y="1825625"/>
            <a:ext cx="4006672" cy="4351338"/>
          </a:xfrm>
        </p:spPr>
        <p:txBody>
          <a:bodyPr>
            <a:normAutofit/>
          </a:bodyPr>
          <a:lstStyle/>
          <a:p>
            <a:r>
              <a:rPr lang="en-US" sz="3600" dirty="0"/>
              <a:t>God </a:t>
            </a:r>
            <a:r>
              <a:rPr lang="en-US" sz="3600" u="sng" dirty="0"/>
              <a:t>prepared</a:t>
            </a:r>
            <a:r>
              <a:rPr lang="en-US" sz="3600" dirty="0"/>
              <a:t> David for the work He called David to.</a:t>
            </a:r>
          </a:p>
          <a:p>
            <a:endParaRPr lang="en-US" sz="3600" dirty="0"/>
          </a:p>
          <a:p>
            <a:r>
              <a:rPr lang="en-US" sz="3600" dirty="0"/>
              <a:t>God has called and is preparing </a:t>
            </a:r>
            <a:r>
              <a:rPr lang="en-US" sz="3600" u="sng" dirty="0"/>
              <a:t>us</a:t>
            </a:r>
            <a:r>
              <a:rPr lang="en-US" sz="3600" dirty="0"/>
              <a:t> too!</a:t>
            </a:r>
          </a:p>
        </p:txBody>
      </p:sp>
      <p:pic>
        <p:nvPicPr>
          <p:cNvPr id="5" name="Picture 4">
            <a:extLst>
              <a:ext uri="{FF2B5EF4-FFF2-40B4-BE49-F238E27FC236}">
                <a16:creationId xmlns:a16="http://schemas.microsoft.com/office/drawing/2014/main" id="{ED234288-7248-4943-9EF3-B435D3B9A902}"/>
              </a:ext>
            </a:extLst>
          </p:cNvPr>
          <p:cNvPicPr>
            <a:picLocks noChangeAspect="1"/>
          </p:cNvPicPr>
          <p:nvPr/>
        </p:nvPicPr>
        <p:blipFill rotWithShape="1">
          <a:blip r:embed="rId2"/>
          <a:srcRect l="5075" t="7902" r="1208" b="6914"/>
          <a:stretch/>
        </p:blipFill>
        <p:spPr>
          <a:xfrm>
            <a:off x="5113867" y="1825625"/>
            <a:ext cx="7078133" cy="4043547"/>
          </a:xfrm>
          <a:prstGeom prst="rect">
            <a:avLst/>
          </a:prstGeom>
        </p:spPr>
      </p:pic>
    </p:spTree>
    <p:extLst>
      <p:ext uri="{BB962C8B-B14F-4D97-AF65-F5344CB8AC3E}">
        <p14:creationId xmlns:p14="http://schemas.microsoft.com/office/powerpoint/2010/main" val="405735360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Autofit/>
          </a:bodyPr>
          <a:lstStyle/>
          <a:p>
            <a:r>
              <a:rPr lang="en-US" sz="4000" b="1" dirty="0"/>
              <a:t>Galatians 1:15-16 </a:t>
            </a:r>
            <a:r>
              <a:rPr lang="en-US" sz="4000" dirty="0"/>
              <a:t>But when it pleased God, who separated me from my mother's womb, and called me by his grace, 16  To reveal his Son in me, that I might preach him among the heathen; immediately I conferred not with flesh and blood:</a:t>
            </a:r>
          </a:p>
        </p:txBody>
      </p:sp>
    </p:spTree>
    <p:extLst>
      <p:ext uri="{BB962C8B-B14F-4D97-AF65-F5344CB8AC3E}">
        <p14:creationId xmlns:p14="http://schemas.microsoft.com/office/powerpoint/2010/main" val="344383091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457199" y="2766218"/>
            <a:ext cx="11590867" cy="1325563"/>
          </a:xfrm>
        </p:spPr>
        <p:txBody>
          <a:bodyPr>
            <a:noAutofit/>
          </a:bodyPr>
          <a:lstStyle/>
          <a:p>
            <a:r>
              <a:rPr lang="en-US" sz="3600" b="1" dirty="0"/>
              <a:t>Jeremiah 1:4-10 </a:t>
            </a:r>
            <a:r>
              <a:rPr lang="en-US" sz="3600" dirty="0"/>
              <a:t>Then the word of the LORD came unto me, saying, 5  Before I formed thee in the belly I knew thee; and before thou </a:t>
            </a:r>
            <a:r>
              <a:rPr lang="en-US" sz="3600" dirty="0" err="1"/>
              <a:t>camest</a:t>
            </a:r>
            <a:r>
              <a:rPr lang="en-US" sz="3600" dirty="0"/>
              <a:t> forth out of the womb I sanctified thee, and I ordained thee a prophet unto the nations. </a:t>
            </a:r>
            <a:br>
              <a:rPr lang="en-US" sz="3600" dirty="0"/>
            </a:br>
            <a:r>
              <a:rPr lang="en-US" sz="3600" dirty="0"/>
              <a:t>9  Then the LORD put forth his hand, and touched my mouth. And the LORD said unto me, Behold, I have put my words in thy mouth. 10  See, I have this day set thee over the nations and over the kingdoms, to root out, and to pull down, and to destroy, and to throw down, to build, and to plant. </a:t>
            </a:r>
          </a:p>
        </p:txBody>
      </p:sp>
    </p:spTree>
    <p:extLst>
      <p:ext uri="{BB962C8B-B14F-4D97-AF65-F5344CB8AC3E}">
        <p14:creationId xmlns:p14="http://schemas.microsoft.com/office/powerpoint/2010/main" val="308220318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7"/>
            <a:ext cx="7080738" cy="4687929"/>
          </a:xfrm>
        </p:spPr>
        <p:txBody>
          <a:bodyPr vert="horz" lIns="91440" tIns="45720" rIns="91440" bIns="45720" rtlCol="0" anchor="ctr">
            <a:normAutofit/>
          </a:bodyPr>
          <a:lstStyle/>
          <a:p>
            <a:pPr algn="ctr"/>
            <a:r>
              <a:rPr lang="en-US" sz="4600" b="1" dirty="0">
                <a:solidFill>
                  <a:schemeClr val="bg1">
                    <a:lumMod val="95000"/>
                    <a:lumOff val="5000"/>
                  </a:schemeClr>
                </a:solidFill>
                <a:latin typeface="Century Gothic" panose="020B0502020202020204" pitchFamily="34" charset="0"/>
              </a:rPr>
              <a:t>Jesse’s </a:t>
            </a:r>
            <a:r>
              <a:rPr lang="en-US" sz="4600" b="1" u="sng" dirty="0">
                <a:solidFill>
                  <a:schemeClr val="bg1">
                    <a:lumMod val="95000"/>
                    <a:lumOff val="5000"/>
                  </a:schemeClr>
                </a:solidFill>
                <a:latin typeface="Century Gothic" panose="020B0502020202020204" pitchFamily="34" charset="0"/>
              </a:rPr>
              <a:t>submission</a:t>
            </a:r>
            <a:r>
              <a:rPr lang="en-US" sz="4600" b="1" dirty="0">
                <a:solidFill>
                  <a:schemeClr val="bg1">
                    <a:lumMod val="95000"/>
                    <a:lumOff val="5000"/>
                  </a:schemeClr>
                </a:solidFill>
                <a:latin typeface="Century Gothic" panose="020B0502020202020204" pitchFamily="34" charset="0"/>
              </a:rPr>
              <a:t>.</a:t>
            </a:r>
          </a:p>
        </p:txBody>
      </p:sp>
    </p:spTree>
    <p:extLst>
      <p:ext uri="{BB962C8B-B14F-4D97-AF65-F5344CB8AC3E}">
        <p14:creationId xmlns:p14="http://schemas.microsoft.com/office/powerpoint/2010/main" val="321461307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2434-0E49-4496-8266-236255634461}"/>
              </a:ext>
            </a:extLst>
          </p:cNvPr>
          <p:cNvSpPr>
            <a:spLocks noGrp="1"/>
          </p:cNvSpPr>
          <p:nvPr>
            <p:ph type="title"/>
          </p:nvPr>
        </p:nvSpPr>
        <p:spPr/>
        <p:txBody>
          <a:bodyPr/>
          <a:lstStyle/>
          <a:p>
            <a:endParaRPr lang="en-US"/>
          </a:p>
        </p:txBody>
      </p:sp>
      <p:pic>
        <p:nvPicPr>
          <p:cNvPr id="5" name="Content Placeholder 4" descr="A vintage photo of a group of people posing for the camera&#10;&#10;Description generated with high confidence">
            <a:extLst>
              <a:ext uri="{FF2B5EF4-FFF2-40B4-BE49-F238E27FC236}">
                <a16:creationId xmlns:a16="http://schemas.microsoft.com/office/drawing/2014/main" id="{4512C111-E526-413F-9F29-3B94766736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215" y="0"/>
            <a:ext cx="10283569" cy="6868433"/>
          </a:xfrm>
        </p:spPr>
      </p:pic>
    </p:spTree>
    <p:extLst>
      <p:ext uri="{BB962C8B-B14F-4D97-AF65-F5344CB8AC3E}">
        <p14:creationId xmlns:p14="http://schemas.microsoft.com/office/powerpoint/2010/main" val="86265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7"/>
            <a:ext cx="7080738" cy="4687929"/>
          </a:xfrm>
        </p:spPr>
        <p:txBody>
          <a:bodyPr vert="horz" lIns="91440" tIns="45720" rIns="91440" bIns="45720" rtlCol="0" anchor="ctr">
            <a:normAutofit/>
          </a:bodyPr>
          <a:lstStyle/>
          <a:p>
            <a:pPr algn="ctr"/>
            <a:r>
              <a:rPr lang="en-US" sz="4600" b="1" dirty="0">
                <a:solidFill>
                  <a:schemeClr val="bg1">
                    <a:lumMod val="95000"/>
                    <a:lumOff val="5000"/>
                  </a:schemeClr>
                </a:solidFill>
                <a:latin typeface="Century Gothic" panose="020B0502020202020204" pitchFamily="34" charset="0"/>
              </a:rPr>
              <a:t>Ministry takes you out </a:t>
            </a:r>
            <a:br>
              <a:rPr lang="en-US" sz="4600" b="1" dirty="0">
                <a:solidFill>
                  <a:schemeClr val="bg1">
                    <a:lumMod val="95000"/>
                    <a:lumOff val="5000"/>
                  </a:schemeClr>
                </a:solidFill>
                <a:latin typeface="Century Gothic" panose="020B0502020202020204" pitchFamily="34" charset="0"/>
              </a:rPr>
            </a:br>
            <a:r>
              <a:rPr lang="en-US" sz="4600" b="1" dirty="0">
                <a:solidFill>
                  <a:schemeClr val="bg1">
                    <a:lumMod val="95000"/>
                    <a:lumOff val="5000"/>
                  </a:schemeClr>
                </a:solidFill>
                <a:latin typeface="Century Gothic" panose="020B0502020202020204" pitchFamily="34" charset="0"/>
              </a:rPr>
              <a:t>of your </a:t>
            </a:r>
            <a:r>
              <a:rPr lang="en-US" sz="4600" b="1" u="sng" dirty="0">
                <a:solidFill>
                  <a:schemeClr val="bg1">
                    <a:lumMod val="95000"/>
                    <a:lumOff val="5000"/>
                  </a:schemeClr>
                </a:solidFill>
                <a:latin typeface="Century Gothic" panose="020B0502020202020204" pitchFamily="34" charset="0"/>
              </a:rPr>
              <a:t>comfort zone</a:t>
            </a:r>
            <a:r>
              <a:rPr lang="en-US" sz="4600" b="1" dirty="0">
                <a:solidFill>
                  <a:schemeClr val="bg1">
                    <a:lumMod val="95000"/>
                    <a:lumOff val="5000"/>
                  </a:schemeClr>
                </a:solidFill>
                <a:latin typeface="Century Gothic" panose="020B0502020202020204" pitchFamily="34" charset="0"/>
              </a:rPr>
              <a:t>. </a:t>
            </a:r>
          </a:p>
        </p:txBody>
      </p:sp>
    </p:spTree>
    <p:extLst>
      <p:ext uri="{BB962C8B-B14F-4D97-AF65-F5344CB8AC3E}">
        <p14:creationId xmlns:p14="http://schemas.microsoft.com/office/powerpoint/2010/main" val="168782557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Autofit/>
          </a:bodyPr>
          <a:lstStyle/>
          <a:p>
            <a:r>
              <a:rPr lang="en-US" sz="4000" b="1" dirty="0"/>
              <a:t>John 21:18  </a:t>
            </a:r>
            <a:r>
              <a:rPr lang="en-US" sz="4000" dirty="0"/>
              <a:t>Verily, verily, I say unto thee, When thou </a:t>
            </a:r>
            <a:r>
              <a:rPr lang="en-US" sz="4000" dirty="0" err="1"/>
              <a:t>wast</a:t>
            </a:r>
            <a:r>
              <a:rPr lang="en-US" sz="4000" dirty="0"/>
              <a:t> young, thou </a:t>
            </a:r>
            <a:r>
              <a:rPr lang="en-US" sz="4000" dirty="0" err="1"/>
              <a:t>girdedst</a:t>
            </a:r>
            <a:r>
              <a:rPr lang="en-US" sz="4000" dirty="0"/>
              <a:t> thyself, and </a:t>
            </a:r>
            <a:r>
              <a:rPr lang="en-US" sz="4000" dirty="0" err="1"/>
              <a:t>walkedst</a:t>
            </a:r>
            <a:r>
              <a:rPr lang="en-US" sz="4000" dirty="0"/>
              <a:t> whither thou </a:t>
            </a:r>
            <a:r>
              <a:rPr lang="en-US" sz="4000" dirty="0" err="1"/>
              <a:t>wouldest</a:t>
            </a:r>
            <a:r>
              <a:rPr lang="en-US" sz="4000" dirty="0"/>
              <a:t>: but when thou shalt be old, thou shalt stretch forth thy hands, and another shall gird thee, and carry thee whither thou </a:t>
            </a:r>
            <a:r>
              <a:rPr lang="en-US" sz="4000" dirty="0" err="1"/>
              <a:t>wouldest</a:t>
            </a:r>
            <a:r>
              <a:rPr lang="en-US" sz="4000" dirty="0"/>
              <a:t> not.</a:t>
            </a:r>
          </a:p>
        </p:txBody>
      </p:sp>
    </p:spTree>
    <p:extLst>
      <p:ext uri="{BB962C8B-B14F-4D97-AF65-F5344CB8AC3E}">
        <p14:creationId xmlns:p14="http://schemas.microsoft.com/office/powerpoint/2010/main" val="7443460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59C2-CE39-4DE5-9535-58C473BCC767}"/>
              </a:ext>
            </a:extLst>
          </p:cNvPr>
          <p:cNvSpPr>
            <a:spLocks noGrp="1"/>
          </p:cNvSpPr>
          <p:nvPr>
            <p:ph type="title"/>
          </p:nvPr>
        </p:nvSpPr>
        <p:spPr>
          <a:xfrm>
            <a:off x="648929" y="372534"/>
            <a:ext cx="4380271" cy="888999"/>
          </a:xfrm>
        </p:spPr>
        <p:txBody>
          <a:bodyPr>
            <a:normAutofit/>
          </a:bodyPr>
          <a:lstStyle/>
          <a:p>
            <a:r>
              <a:rPr lang="en-US" b="1" dirty="0">
                <a:latin typeface="Century Gothic" panose="020B0502020202020204" pitchFamily="34" charset="0"/>
              </a:rPr>
              <a:t>A </a:t>
            </a:r>
            <a:r>
              <a:rPr lang="en-US" b="1" u="sng" dirty="0">
                <a:latin typeface="Century Gothic" panose="020B0502020202020204" pitchFamily="34" charset="0"/>
              </a:rPr>
              <a:t>Wise</a:t>
            </a:r>
            <a:r>
              <a:rPr lang="en-US" b="1" dirty="0">
                <a:latin typeface="Century Gothic" panose="020B0502020202020204" pitchFamily="34" charset="0"/>
              </a:rPr>
              <a:t> Solution</a:t>
            </a:r>
          </a:p>
        </p:txBody>
      </p:sp>
      <p:sp>
        <p:nvSpPr>
          <p:cNvPr id="3" name="Content Placeholder 2">
            <a:extLst>
              <a:ext uri="{FF2B5EF4-FFF2-40B4-BE49-F238E27FC236}">
                <a16:creationId xmlns:a16="http://schemas.microsoft.com/office/drawing/2014/main" id="{D9A14047-9143-4C5F-A6F2-5FEC47FDDA28}"/>
              </a:ext>
            </a:extLst>
          </p:cNvPr>
          <p:cNvSpPr>
            <a:spLocks noGrp="1"/>
          </p:cNvSpPr>
          <p:nvPr>
            <p:ph idx="1"/>
          </p:nvPr>
        </p:nvSpPr>
        <p:spPr>
          <a:xfrm>
            <a:off x="648930" y="1261534"/>
            <a:ext cx="6082375" cy="5596466"/>
          </a:xfrm>
        </p:spPr>
        <p:txBody>
          <a:bodyPr>
            <a:normAutofit/>
          </a:bodyPr>
          <a:lstStyle/>
          <a:p>
            <a:r>
              <a:rPr lang="en-US" sz="3600" dirty="0"/>
              <a:t>Saul was </a:t>
            </a:r>
            <a:r>
              <a:rPr lang="en-US" sz="3600" i="1" dirty="0"/>
              <a:t>oblivious</a:t>
            </a:r>
            <a:r>
              <a:rPr lang="en-US" sz="3600" dirty="0"/>
              <a:t>.</a:t>
            </a:r>
          </a:p>
          <a:p>
            <a:r>
              <a:rPr lang="en-US" sz="3600" dirty="0"/>
              <a:t>His problem was </a:t>
            </a:r>
            <a:r>
              <a:rPr lang="en-US" sz="3600" i="1" dirty="0"/>
              <a:t>obvious</a:t>
            </a:r>
            <a:r>
              <a:rPr lang="en-US" sz="3600" dirty="0"/>
              <a:t>!</a:t>
            </a:r>
          </a:p>
          <a:p>
            <a:r>
              <a:rPr lang="en-US" sz="3600" dirty="0"/>
              <a:t>KEY – speak up when you see something is wrong.</a:t>
            </a:r>
          </a:p>
          <a:p>
            <a:r>
              <a:rPr lang="en-US" sz="3600" dirty="0"/>
              <a:t>Saul is surrounded by </a:t>
            </a:r>
            <a:r>
              <a:rPr lang="en-US" sz="3600" u="sng" dirty="0"/>
              <a:t>faith filled</a:t>
            </a:r>
            <a:r>
              <a:rPr lang="en-US" sz="3600" dirty="0"/>
              <a:t> people. They are looking for a </a:t>
            </a:r>
            <a:r>
              <a:rPr lang="en-US" sz="3600" u="sng" dirty="0"/>
              <a:t>spiritual</a:t>
            </a:r>
            <a:r>
              <a:rPr lang="en-US" sz="3600" dirty="0"/>
              <a:t> solution.</a:t>
            </a:r>
          </a:p>
          <a:p>
            <a:r>
              <a:rPr lang="en-US" sz="3600" dirty="0"/>
              <a:t>The devil hates our worship of God. He wants it for himself.</a:t>
            </a:r>
          </a:p>
          <a:p>
            <a:endParaRPr lang="en-US" sz="3600" dirty="0"/>
          </a:p>
          <a:p>
            <a:endParaRPr lang="en-US" sz="2000" dirty="0"/>
          </a:p>
        </p:txBody>
      </p:sp>
      <p:pic>
        <p:nvPicPr>
          <p:cNvPr id="5" name="Picture 4">
            <a:extLst>
              <a:ext uri="{FF2B5EF4-FFF2-40B4-BE49-F238E27FC236}">
                <a16:creationId xmlns:a16="http://schemas.microsoft.com/office/drawing/2014/main" id="{56F661D9-D600-4CB1-BE54-88CB1C1F67DB}"/>
              </a:ext>
            </a:extLst>
          </p:cNvPr>
          <p:cNvPicPr>
            <a:picLocks noChangeAspect="1"/>
          </p:cNvPicPr>
          <p:nvPr/>
        </p:nvPicPr>
        <p:blipFill>
          <a:blip r:embed="rId2"/>
          <a:stretch>
            <a:fillRect/>
          </a:stretch>
        </p:blipFill>
        <p:spPr>
          <a:xfrm>
            <a:off x="7162802" y="261853"/>
            <a:ext cx="4474852" cy="6334293"/>
          </a:xfrm>
          <a:prstGeom prst="rect">
            <a:avLst/>
          </a:prstGeom>
        </p:spPr>
      </p:pic>
    </p:spTree>
    <p:extLst>
      <p:ext uri="{BB962C8B-B14F-4D97-AF65-F5344CB8AC3E}">
        <p14:creationId xmlns:p14="http://schemas.microsoft.com/office/powerpoint/2010/main" val="356677683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2313782"/>
          </a:xfrm>
        </p:spPr>
        <p:txBody>
          <a:bodyPr>
            <a:noAutofit/>
          </a:bodyPr>
          <a:lstStyle/>
          <a:p>
            <a:r>
              <a:rPr lang="en-US" sz="4000" b="1" dirty="0"/>
              <a:t>1 Corinthians 6:19-20 </a:t>
            </a:r>
            <a:r>
              <a:rPr lang="en-US" sz="4000" dirty="0"/>
              <a:t>What? know ye not that your body is the temple of the Holy Ghost which is in you, which ye have of God, and ye are not your own? 20  For ye are bought with a price: therefore glorify God in your body, and in your spirit, which are God's.</a:t>
            </a:r>
            <a:br>
              <a:rPr lang="en-US" sz="4000" b="1" dirty="0"/>
            </a:br>
            <a:endParaRPr lang="en-US" sz="4000" b="1" dirty="0"/>
          </a:p>
        </p:txBody>
      </p:sp>
    </p:spTree>
    <p:extLst>
      <p:ext uri="{BB962C8B-B14F-4D97-AF65-F5344CB8AC3E}">
        <p14:creationId xmlns:p14="http://schemas.microsoft.com/office/powerpoint/2010/main" val="2567057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0FC28-EE3B-4C0C-BA21-1063F3EAF448}"/>
              </a:ext>
            </a:extLst>
          </p:cNvPr>
          <p:cNvPicPr>
            <a:picLocks noChangeAspect="1"/>
          </p:cNvPicPr>
          <p:nvPr/>
        </p:nvPicPr>
        <p:blipFill rotWithShape="1">
          <a:blip r:embed="rId2"/>
          <a:srcRect r="-5" b="19295"/>
          <a:stretch/>
        </p:blipFill>
        <p:spPr>
          <a:xfrm>
            <a:off x="20" y="10"/>
            <a:ext cx="12191980" cy="6857990"/>
          </a:xfrm>
          <a:prstGeom prst="rect">
            <a:avLst/>
          </a:prstGeom>
        </p:spPr>
      </p:pic>
      <p:sp>
        <p:nvSpPr>
          <p:cNvPr id="1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674A3D-673E-4A5B-85DE-E704F70EE478}"/>
              </a:ext>
            </a:extLst>
          </p:cNvPr>
          <p:cNvSpPr>
            <a:spLocks noGrp="1"/>
          </p:cNvSpPr>
          <p:nvPr>
            <p:ph type="ctrTitle"/>
          </p:nvPr>
        </p:nvSpPr>
        <p:spPr>
          <a:xfrm>
            <a:off x="1622649" y="5181600"/>
            <a:ext cx="9165009" cy="916745"/>
          </a:xfrm>
          <a:noFill/>
        </p:spPr>
        <p:txBody>
          <a:bodyPr vert="horz" lIns="91440" tIns="45720" rIns="91440" bIns="45720" rtlCol="0" anchor="ctr">
            <a:normAutofit fontScale="90000"/>
          </a:bodyPr>
          <a:lstStyle/>
          <a:p>
            <a:r>
              <a:rPr lang="en-US" sz="5400" b="1" dirty="0">
                <a:solidFill>
                  <a:srgbClr val="FFFFFF"/>
                </a:solidFill>
                <a:latin typeface="Century Gothic" panose="020B0502020202020204" pitchFamily="34" charset="0"/>
              </a:rPr>
              <a:t>God Provides Himself a King</a:t>
            </a:r>
          </a:p>
        </p:txBody>
      </p:sp>
    </p:spTree>
    <p:extLst>
      <p:ext uri="{BB962C8B-B14F-4D97-AF65-F5344CB8AC3E}">
        <p14:creationId xmlns:p14="http://schemas.microsoft.com/office/powerpoint/2010/main" val="681146607"/>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b="1" dirty="0"/>
              <a:t>Isaiah 14:12-14 </a:t>
            </a:r>
            <a:r>
              <a:rPr lang="en-US" dirty="0"/>
              <a:t>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a:t>
            </a:r>
          </a:p>
        </p:txBody>
      </p:sp>
    </p:spTree>
    <p:extLst>
      <p:ext uri="{BB962C8B-B14F-4D97-AF65-F5344CB8AC3E}">
        <p14:creationId xmlns:p14="http://schemas.microsoft.com/office/powerpoint/2010/main" val="399417059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b="1" dirty="0"/>
              <a:t>Luke 4:5-7 </a:t>
            </a:r>
            <a:r>
              <a:rPr lang="en-US" dirty="0"/>
              <a:t>And the devil, taking him up into an high mountain, shewed unto him all the kingdoms of the world in a moment of time. 6  And the devil said unto him, All this power will I give thee, and the glory of them: for that is delivered unto me; and to whomsoever I will I give it. 7  If thou therefore wilt worship me, all shall be thine.</a:t>
            </a:r>
          </a:p>
        </p:txBody>
      </p:sp>
    </p:spTree>
    <p:extLst>
      <p:ext uri="{BB962C8B-B14F-4D97-AF65-F5344CB8AC3E}">
        <p14:creationId xmlns:p14="http://schemas.microsoft.com/office/powerpoint/2010/main" val="62518453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b="1" dirty="0"/>
              <a:t>Luke 4:8  </a:t>
            </a:r>
            <a:r>
              <a:rPr lang="en-US" dirty="0"/>
              <a:t>And Jesus answered and said unto him, Get thee behind me, Satan: for it is written, Thou shalt worship the Lord thy God, and him only shalt thou serve.</a:t>
            </a:r>
          </a:p>
        </p:txBody>
      </p:sp>
    </p:spTree>
    <p:extLst>
      <p:ext uri="{BB962C8B-B14F-4D97-AF65-F5344CB8AC3E}">
        <p14:creationId xmlns:p14="http://schemas.microsoft.com/office/powerpoint/2010/main" val="424637313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7"/>
            <a:ext cx="7080738" cy="4687929"/>
          </a:xfrm>
        </p:spPr>
        <p:txBody>
          <a:bodyPr vert="horz" lIns="91440" tIns="45720" rIns="91440" bIns="45720" rtlCol="0" anchor="ctr">
            <a:normAutofit/>
          </a:bodyPr>
          <a:lstStyle/>
          <a:p>
            <a:pPr algn="ctr"/>
            <a:r>
              <a:rPr lang="en-US" sz="4600" dirty="0">
                <a:solidFill>
                  <a:schemeClr val="bg1">
                    <a:lumMod val="95000"/>
                    <a:lumOff val="5000"/>
                  </a:schemeClr>
                </a:solidFill>
              </a:rPr>
              <a:t>Entrench in worship of God, and watch the devil run.</a:t>
            </a:r>
            <a:br>
              <a:rPr lang="en-US" sz="4600" dirty="0">
                <a:solidFill>
                  <a:schemeClr val="bg1">
                    <a:lumMod val="95000"/>
                    <a:lumOff val="5000"/>
                  </a:schemeClr>
                </a:solidFill>
              </a:rPr>
            </a:br>
            <a:br>
              <a:rPr lang="en-US" sz="4600" dirty="0">
                <a:solidFill>
                  <a:schemeClr val="bg1">
                    <a:lumMod val="95000"/>
                    <a:lumOff val="5000"/>
                  </a:schemeClr>
                </a:solidFill>
              </a:rPr>
            </a:br>
            <a:r>
              <a:rPr lang="en-US" sz="3600" dirty="0">
                <a:solidFill>
                  <a:schemeClr val="bg1">
                    <a:lumMod val="95000"/>
                    <a:lumOff val="5000"/>
                  </a:schemeClr>
                </a:solidFill>
              </a:rPr>
              <a:t>James 4:7  Submit yourselves therefore to God. Resist the devil, and he will flee from you. </a:t>
            </a:r>
            <a:endParaRPr lang="en-US" sz="4600" dirty="0">
              <a:solidFill>
                <a:schemeClr val="bg1">
                  <a:lumMod val="95000"/>
                  <a:lumOff val="5000"/>
                </a:schemeClr>
              </a:solidFill>
            </a:endParaRPr>
          </a:p>
        </p:txBody>
      </p:sp>
    </p:spTree>
    <p:extLst>
      <p:ext uri="{BB962C8B-B14F-4D97-AF65-F5344CB8AC3E}">
        <p14:creationId xmlns:p14="http://schemas.microsoft.com/office/powerpoint/2010/main" val="319344690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7B5487C-DB1B-4EA0-8167-D833DCC34E55}"/>
              </a:ext>
            </a:extLst>
          </p:cNvPr>
          <p:cNvPicPr>
            <a:picLocks noChangeAspect="1"/>
          </p:cNvPicPr>
          <p:nvPr/>
        </p:nvPicPr>
        <p:blipFill rotWithShape="1">
          <a:blip r:embed="rId2"/>
          <a:srcRect t="30602" r="2" b="20227"/>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9A9959C2-CE39-4DE5-9535-58C473BCC767}"/>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A </a:t>
            </a:r>
            <a:r>
              <a:rPr lang="en-US" b="1" u="sng" dirty="0">
                <a:solidFill>
                  <a:srgbClr val="FFFFFF"/>
                </a:solidFill>
                <a:latin typeface="Century Gothic" panose="020B0502020202020204" pitchFamily="34" charset="0"/>
              </a:rPr>
              <a:t>Selfish</a:t>
            </a:r>
            <a:r>
              <a:rPr lang="en-US" b="1" dirty="0">
                <a:solidFill>
                  <a:srgbClr val="FFFFFF"/>
                </a:solidFill>
                <a:latin typeface="Century Gothic" panose="020B0502020202020204" pitchFamily="34" charset="0"/>
              </a:rPr>
              <a:t> Monarch.</a:t>
            </a:r>
          </a:p>
        </p:txBody>
      </p:sp>
      <p:sp>
        <p:nvSpPr>
          <p:cNvPr id="3" name="Content Placeholder 2">
            <a:extLst>
              <a:ext uri="{FF2B5EF4-FFF2-40B4-BE49-F238E27FC236}">
                <a16:creationId xmlns:a16="http://schemas.microsoft.com/office/drawing/2014/main" id="{D9A14047-9143-4C5F-A6F2-5FEC47FDDA28}"/>
              </a:ext>
            </a:extLst>
          </p:cNvPr>
          <p:cNvSpPr>
            <a:spLocks noGrp="1"/>
          </p:cNvSpPr>
          <p:nvPr>
            <p:ph idx="1"/>
          </p:nvPr>
        </p:nvSpPr>
        <p:spPr>
          <a:xfrm>
            <a:off x="7668285" y="434566"/>
            <a:ext cx="4119327" cy="6101700"/>
          </a:xfrm>
        </p:spPr>
        <p:txBody>
          <a:bodyPr anchor="ctr">
            <a:normAutofit/>
          </a:bodyPr>
          <a:lstStyle/>
          <a:p>
            <a:r>
              <a:rPr lang="en-US" sz="4800" b="1" dirty="0">
                <a:solidFill>
                  <a:schemeClr val="bg1"/>
                </a:solidFill>
                <a:latin typeface="Code Bold" panose="020B0604020202020204" pitchFamily="50" charset="0"/>
                <a:ea typeface="+mj-ea"/>
                <a:cs typeface="+mj-cs"/>
              </a:rPr>
              <a:t>Saul’s priorities </a:t>
            </a:r>
            <a:br>
              <a:rPr lang="en-US" sz="4800" b="1" dirty="0">
                <a:solidFill>
                  <a:schemeClr val="bg1"/>
                </a:solidFill>
                <a:latin typeface="Code Bold" panose="020B0604020202020204" pitchFamily="50" charset="0"/>
                <a:ea typeface="+mj-ea"/>
                <a:cs typeface="+mj-cs"/>
              </a:rPr>
            </a:br>
            <a:r>
              <a:rPr lang="en-US" sz="4800" b="1" dirty="0">
                <a:solidFill>
                  <a:schemeClr val="bg1"/>
                </a:solidFill>
                <a:latin typeface="Code Bold" panose="020B0604020202020204" pitchFamily="50" charset="0"/>
                <a:ea typeface="+mj-ea"/>
                <a:cs typeface="+mj-cs"/>
              </a:rPr>
              <a:t>are always on Saul.</a:t>
            </a:r>
            <a:endParaRPr lang="en-US" sz="3600" dirty="0">
              <a:solidFill>
                <a:schemeClr val="bg1"/>
              </a:solidFill>
            </a:endParaRPr>
          </a:p>
        </p:txBody>
      </p:sp>
    </p:spTree>
    <p:extLst>
      <p:ext uri="{BB962C8B-B14F-4D97-AF65-F5344CB8AC3E}">
        <p14:creationId xmlns:p14="http://schemas.microsoft.com/office/powerpoint/2010/main" val="3859996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b="1" dirty="0"/>
              <a:t>1 Samuel 8:11  </a:t>
            </a:r>
            <a:r>
              <a:rPr lang="en-US" dirty="0"/>
              <a:t>And he said, This will be the manner of the king that shall reign over you: He will take your sons, and appoint them for himself, for his chariots, and to be his horsemen; and some shall run before his chariots.</a:t>
            </a:r>
          </a:p>
        </p:txBody>
      </p:sp>
    </p:spTree>
    <p:extLst>
      <p:ext uri="{BB962C8B-B14F-4D97-AF65-F5344CB8AC3E}">
        <p14:creationId xmlns:p14="http://schemas.microsoft.com/office/powerpoint/2010/main" val="55314902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7E4724-2787-455B-837B-6B6F7795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E5D041-CFAC-46F3-8FCE-0DBF1E715683}">
  <ds:schemaRefs>
    <ds:schemaRef ds:uri="http://schemas.microsoft.com/sharepoint/v3/contenttype/forms"/>
  </ds:schemaRefs>
</ds:datastoreItem>
</file>

<file path=customXml/itemProps3.xml><?xml version="1.0" encoding="utf-8"?>
<ds:datastoreItem xmlns:ds="http://schemas.openxmlformats.org/officeDocument/2006/customXml" ds:itemID="{DA50019F-0257-49F1-9413-927A508AC58B}">
  <ds:schemaRefs>
    <ds:schemaRef ds:uri="85009109-077a-450e-82c0-9072b8164ed1"/>
    <ds:schemaRef ds:uri="http://schemas.microsoft.com/office/2006/documentManagement/types"/>
    <ds:schemaRef ds:uri="http://purl.org/dc/dcmitype/"/>
    <ds:schemaRef ds:uri="92225faf-0d15-43dc-b0d3-949d76b83189"/>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1225</TotalTime>
  <Words>1111</Words>
  <Application>Microsoft Office PowerPoint</Application>
  <PresentationFormat>Widescreen</PresentationFormat>
  <Paragraphs>55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Century Gothic</vt:lpstr>
      <vt:lpstr>Code Bold</vt:lpstr>
      <vt:lpstr>Office Theme</vt:lpstr>
      <vt:lpstr>God Provides Himself a King – Part 3</vt:lpstr>
      <vt:lpstr>An Evil Spirit.</vt:lpstr>
      <vt:lpstr>A Wise Solution</vt:lpstr>
      <vt:lpstr>Isaiah 14:12-14 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vt:lpstr>
      <vt:lpstr>Luke 4:5-7 And the devil, taking him up into an high mountain, shewed unto him all the kingdoms of the world in a moment of time. 6  And the devil said unto him, All this power will I give thee, and the glory of them: for that is delivered unto me; and to whomsoever I will I give it. 7  If thou therefore wilt worship me, all shall be thine.</vt:lpstr>
      <vt:lpstr>Luke 4:8  And Jesus answered and said unto him, Get thee behind me, Satan: for it is written, Thou shalt worship the Lord thy God, and him only shalt thou serve.</vt:lpstr>
      <vt:lpstr>Entrench in worship of God, and watch the devil run.  James 4:7  Submit yourselves therefore to God. Resist the devil, and he will flee from you. </vt:lpstr>
      <vt:lpstr>A Selfish Monarch.</vt:lpstr>
      <vt:lpstr>1 Samuel 8:11  And he said, This will be the manner of the king that shall reign over you: He will take your sons, and appoint them for himself, for his chariots, and to be his horsemen; and some shall run before his chariots.</vt:lpstr>
      <vt:lpstr>A Proven Minister.</vt:lpstr>
      <vt:lpstr>2 Samuel 23:1  Now these be the last words of David. David the son of Jesse said, and the man who was raised up on high, the anointed of the God of Jacob, and the sweet psalmist of Israel, said, </vt:lpstr>
      <vt:lpstr>1 Chronicles 23:5  Moreover four thousand were porters; and four thousand praised the LORD with the instruments which I made, said David, to praise therewith.</vt:lpstr>
      <vt:lpstr>Our worship should be extravagant.   God is worth it. </vt:lpstr>
      <vt:lpstr>A Proven Minister.</vt:lpstr>
      <vt:lpstr>1 Samuel 17:34-35 And David said unto Saul, Thy servant kept his father's sheep, and there came a lion, and a bear, and took a lamb out of the flock: 35  And I went out after him, and smote him, and delivered it out of his mouth: and when he arose against me, I caught him by his beard, and smote him, and slew him.</vt:lpstr>
      <vt:lpstr>A Proven Minister.</vt:lpstr>
      <vt:lpstr>Ephesians 5:15-16 See then that ye walk circumspectly, not as fools, but as wise, 16  Redeeming the time, because the days are evil.</vt:lpstr>
      <vt:lpstr>A Proven Minister.</vt:lpstr>
      <vt:lpstr>1 Samuel 18:12-15 And Saul was afraid of David, because the LORD was with him, and was departed from Saul. 13  Therefore Saul removed him from him, and made him his captain over a thousand; and he went out and came in before the people. 14  And David behaved himself wisely in all his ways; and the LORD was with him. 15  Wherefore when Saul saw that he behaved himself very wisely, he was afraid of him. </vt:lpstr>
      <vt:lpstr>Genesis 26:28  And they said, We saw certainly that the LORD was with thee: and we said, Let there be now an oath betwixt us, even betwixt us and thee, and let us make a covenant with thee;  Genesis 39:2-3  And the LORD was with Joseph, and he was a prosperous man; and he was in the house of his master the Egyptian. 3 And his master saw that the LORD was with him, and that the LORD made all that he did to prosper in his hand.  Genesis 39:23  The keeper of the prison looked not to any thing that was under his hand; because the LORD was with him, and that which he did, the LORD made it to prosper. </vt:lpstr>
      <vt:lpstr>Joshua 3:7  And the LORD said unto Joshua, This day will I begin to magnify thee in the sight of all Israel, that they may know that, as I was with Moses, so I will be with thee.  Joshua 6:27  So the LORD was with Joshua; and his fame was noised throughout all the country. </vt:lpstr>
      <vt:lpstr>Judges 2:18  And when the LORD raised them up judges, then the LORD was with the judge, and delivered them out of the hand of their enemies all the days of the judge: for it repented the LORD because of their groanings by reason of them that oppressed them and vexed them.  1 Samuel 3:19  And Samuel grew, and the LORD was with him, and did let none of his words fall to the ground. </vt:lpstr>
      <vt:lpstr>A Proven Minister.</vt:lpstr>
      <vt:lpstr>Galatians 1:15-16 But when it pleased God, who separated me from my mother's womb, and called me by his grace, 16  To reveal his Son in me, that I might preach him among the heathen; immediately I conferred not with flesh and blood:</vt:lpstr>
      <vt:lpstr>Jeremiah 1:4-10 Then the word of the LORD came unto me, saying, 5  Before I formed thee in the belly I knew thee; and before thou camest forth out of the womb I sanctified thee, and I ordained thee a prophet unto the nations.  9  Then the LORD put forth his hand, and touched my mouth. And the LORD said unto me, Behold, I have put my words in thy mouth. 10  See, I have this day set thee over the nations and over the kingdoms, to root out, and to pull down, and to destroy, and to throw down, to build, and to plant. </vt:lpstr>
      <vt:lpstr>Jesse’s submission.</vt:lpstr>
      <vt:lpstr>PowerPoint Presentation</vt:lpstr>
      <vt:lpstr>Ministry takes you out  of your comfort zone. </vt:lpstr>
      <vt:lpstr>John 21:18  Verily, verily, I say unto thee, When thou wast young, thou girdedst thyself, and walkedst whither thou wouldest: but when thou shalt be old, thou shalt stretch forth thy hands, and another shall gird thee, and carry thee whither thou wouldest not.</vt:lpstr>
      <vt:lpstr>1 Corinthians 6:19-20 What? know ye not that your body is the temple of the Holy Ghost which is in you, which ye have of God, and ye are not your own? 20  For ye are bought with a price: therefore glorify God in your body, and in your spirit, which are God's. </vt:lpstr>
      <vt:lpstr>God Provides Himself a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3</cp:revision>
  <dcterms:created xsi:type="dcterms:W3CDTF">2018-05-20T02:58:12Z</dcterms:created>
  <dcterms:modified xsi:type="dcterms:W3CDTF">2018-06-03T12:10:58Z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